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10287000" cx="18288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Lato"/>
      <p:bold r:id="rId23"/>
      <p:boldItalic r:id="rId24"/>
    </p:embeddedFont>
    <p:embeddedFont>
      <p:font typeface="Poppins"/>
      <p:bold r:id="rId25"/>
      <p:boldItalic r:id="rId26"/>
    </p:embeddedFont>
    <p:embeddedFont>
      <p:font typeface="Poppins Light"/>
      <p:regular r:id="rId27"/>
      <p:bold r:id="rId28"/>
      <p:italic r:id="rId29"/>
      <p:boldItalic r:id="rId30"/>
    </p:embeddedFont>
    <p:embeddedFont>
      <p:font typeface="Barlow Medium"/>
      <p:regular r:id="rId31"/>
      <p:bold r:id="rId32"/>
      <p:italic r:id="rId33"/>
      <p:boldItalic r:id="rId34"/>
    </p:embeddedFont>
    <p:embeddedFont>
      <p:font typeface="Barlow Semi Condense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ilwoRKPKMRCzmPsGMdMctB1F+V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AEA11E-B323-42C8-AE83-3E9D922C47FE}">
  <a:tblStyle styleId="{C1AEA11E-B323-42C8-AE83-3E9D922C47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DF6F5D9-8C81-496C-8174-1C1C220E5D6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4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bold.fntdata"/><Relationship Id="rId28" Type="http://schemas.openxmlformats.org/officeDocument/2006/relationships/font" Target="fonts/PoppinsLight-bold.fntdata"/><Relationship Id="rId27" Type="http://schemas.openxmlformats.org/officeDocument/2006/relationships/font" Target="fonts/Poppins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oppinsLigh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BarlowMedium-regular.fntdata"/><Relationship Id="rId30" Type="http://schemas.openxmlformats.org/officeDocument/2006/relationships/font" Target="fonts/PoppinsLight-boldItalic.fntdata"/><Relationship Id="rId11" Type="http://schemas.openxmlformats.org/officeDocument/2006/relationships/slide" Target="slides/slide4.xml"/><Relationship Id="rId33" Type="http://schemas.openxmlformats.org/officeDocument/2006/relationships/font" Target="fonts/BarlowMedium-italic.fntdata"/><Relationship Id="rId10" Type="http://schemas.openxmlformats.org/officeDocument/2006/relationships/slide" Target="slides/slide3.xml"/><Relationship Id="rId32" Type="http://schemas.openxmlformats.org/officeDocument/2006/relationships/font" Target="fonts/BarlowMedium-bold.fntdata"/><Relationship Id="rId13" Type="http://schemas.openxmlformats.org/officeDocument/2006/relationships/slide" Target="slides/slide6.xml"/><Relationship Id="rId35" Type="http://schemas.openxmlformats.org/officeDocument/2006/relationships/font" Target="fonts/BarlowSemiCondensed-bold.fntdata"/><Relationship Id="rId12" Type="http://schemas.openxmlformats.org/officeDocument/2006/relationships/slide" Target="slides/slide5.xml"/><Relationship Id="rId34" Type="http://schemas.openxmlformats.org/officeDocument/2006/relationships/font" Target="fonts/BarlowMedium-boldItalic.fntdata"/><Relationship Id="rId15" Type="http://schemas.openxmlformats.org/officeDocument/2006/relationships/slide" Target="slides/slide8.xml"/><Relationship Id="rId37" Type="http://customschemas.google.com/relationships/presentationmetadata" Target="metadata"/><Relationship Id="rId14" Type="http://schemas.openxmlformats.org/officeDocument/2006/relationships/slide" Target="slides/slide7.xml"/><Relationship Id="rId36" Type="http://schemas.openxmlformats.org/officeDocument/2006/relationships/font" Target="fonts/BarlowSemiCondensed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oboto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20" Type="http://schemas.openxmlformats.org/officeDocument/2006/relationships/hyperlink" Target="https://bimcv.cipf.es/bimcv-projects/padchest/" TargetMode="External"/><Relationship Id="rId11" Type="http://schemas.openxmlformats.org/officeDocument/2006/relationships/hyperlink" Target="https://www.sirm.org/category/senza-categoria/covid-19/" TargetMode="External"/><Relationship Id="rId22" Type="http://schemas.openxmlformats.org/officeDocument/2006/relationships/hyperlink" Target="https://drive.google.com/drive/folders/1B9TP--bwofXNBL-QCH5_Y1BbvZB_PBFZ" TargetMode="External"/><Relationship Id="rId10" Type="http://schemas.openxmlformats.org/officeDocument/2006/relationships/hyperlink" Target="https://www.sirm.org/category/senza-categoria/covid-19/" TargetMode="External"/><Relationship Id="rId21" Type="http://schemas.openxmlformats.org/officeDocument/2006/relationships/hyperlink" Target="https://bimcv.cipf.es/bimcv-projects/padchest/" TargetMode="External"/><Relationship Id="rId13" Type="http://schemas.openxmlformats.org/officeDocument/2006/relationships/hyperlink" Target="https://www.kaggle.com/tawsifurrahman/covid19-radiography-database" TargetMode="External"/><Relationship Id="rId12" Type="http://schemas.openxmlformats.org/officeDocument/2006/relationships/hyperlink" Target="https://www.kaggle.com/tawsifurrahman/covid19-radiography-database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aysendegerli/qatacov19-dataset" TargetMode="External"/><Relationship Id="rId3" Type="http://schemas.openxmlformats.org/officeDocument/2006/relationships/hyperlink" Target="https://www.kaggle.com/aysendegerli/qatacov19-dataset" TargetMode="External"/><Relationship Id="rId4" Type="http://schemas.openxmlformats.org/officeDocument/2006/relationships/hyperlink" Target="https://github.com/ml-workgroup/covid-19-image-repository/tree/master/png" TargetMode="External"/><Relationship Id="rId9" Type="http://schemas.openxmlformats.org/officeDocument/2006/relationships/hyperlink" Target="https://github.com/ieee8023/covid-chestxray-dataset" TargetMode="External"/><Relationship Id="rId15" Type="http://schemas.openxmlformats.org/officeDocument/2006/relationships/hyperlink" Target="https://github.com/armiro/COVID-CXNet" TargetMode="External"/><Relationship Id="rId14" Type="http://schemas.openxmlformats.org/officeDocument/2006/relationships/hyperlink" Target="https://github.com/armiro/COVID-CXNet" TargetMode="External"/><Relationship Id="rId17" Type="http://schemas.openxmlformats.org/officeDocument/2006/relationships/hyperlink" Target="https://www.kaggle.com/c/rsna-pneumonia-detection-challenge/data" TargetMode="External"/><Relationship Id="rId16" Type="http://schemas.openxmlformats.org/officeDocument/2006/relationships/hyperlink" Target="https://www.kaggle.com/c/rsna-pneumonia-detection-challenge/data" TargetMode="External"/><Relationship Id="rId5" Type="http://schemas.openxmlformats.org/officeDocument/2006/relationships/hyperlink" Target="https://github.com/ml-workgroup/covid-19-image-repository/tree/master/png" TargetMode="External"/><Relationship Id="rId19" Type="http://schemas.openxmlformats.org/officeDocument/2006/relationships/hyperlink" Target="https://www.kaggle.com/paultimothymooney/chest-xray-pneumonia" TargetMode="External"/><Relationship Id="rId6" Type="http://schemas.openxmlformats.org/officeDocument/2006/relationships/hyperlink" Target="https://www.eurorad.org/" TargetMode="External"/><Relationship Id="rId18" Type="http://schemas.openxmlformats.org/officeDocument/2006/relationships/hyperlink" Target="https://www.kaggle.com/paultimothymooney/chest-xray-pneumonia" TargetMode="External"/><Relationship Id="rId7" Type="http://schemas.openxmlformats.org/officeDocument/2006/relationships/hyperlink" Target="https://www.eurorad.org/" TargetMode="External"/><Relationship Id="rId8" Type="http://schemas.openxmlformats.org/officeDocument/2006/relationships/hyperlink" Target="https://github.com/ieee8023/covid-chestxray-datase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f2669006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7f2669006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f711d65b9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7f711d65b9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Data Collection:</a:t>
            </a:r>
            <a:r>
              <a:rPr lang="en-US"/>
              <a:t> Week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researchers of Qatar University compiled </a:t>
            </a:r>
            <a:r>
              <a:rPr b="1"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33920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Chest X-ray (CXR) images and segmentation masks for the COVID-QU-Ex dataset, but we opted to only use the CXR images for our models with out masks. The </a:t>
            </a:r>
            <a:r>
              <a:rPr b="1"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11956 COVID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images come from the following </a:t>
            </a:r>
            <a:r>
              <a:rPr b="1" lang="en-US" sz="105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repositories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-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QaTa-COV19 Database:</a:t>
            </a:r>
            <a:r>
              <a:rPr lang="en-US" sz="105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https://www.kaggle.com/aysendegerli/qatacov19-dataset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Covid-19-image-repository:</a:t>
            </a:r>
            <a:r>
              <a:rPr lang="en-US" sz="105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https://github.com/ml-workgroup/covid-19-image-repository/tree/master/png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Eurorad:</a:t>
            </a:r>
            <a:r>
              <a:rPr lang="en-US" sz="105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https://www.eurorad.org/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Covid-chestxray-dataset:</a:t>
            </a:r>
            <a:r>
              <a:rPr lang="en-US" sz="105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https://github.com/ieee8023/covid-chestxray-dataset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COVID-19 DATABASE:</a:t>
            </a:r>
            <a:r>
              <a:rPr lang="en-US" sz="105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https://www.sirm.org/category/senza-categoria/covid-19/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COVID-19 Radiography Database:</a:t>
            </a:r>
            <a:r>
              <a:rPr lang="en-US" sz="105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https://www.kaggle.com/tawsifurrahman/covid19-radiography-database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 COVID-CXNet:</a:t>
            </a:r>
            <a:r>
              <a:rPr lang="en-US" sz="105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5"/>
              </a:rPr>
              <a:t>https://github.com/armiro/COVID-CXNet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11263 non-COVID 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infection (viral or bacteria pneumonia) and </a:t>
            </a:r>
            <a:r>
              <a:rPr b="1"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10701 normal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CXR images come from the following </a:t>
            </a:r>
            <a:r>
              <a:rPr b="1"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repositories: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RSNA Pneumonia Detection Challenge:</a:t>
            </a:r>
            <a:r>
              <a:rPr lang="en-US" sz="105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7"/>
              </a:rPr>
              <a:t>https://www.kaggle.com/c/rsna-pneumonia-detection-challenge/data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-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Chest X-Ray Images (Pneumonia):</a:t>
            </a:r>
            <a:r>
              <a:rPr lang="en-US" sz="105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9"/>
              </a:rPr>
              <a:t>https://www.kaggle.com/paultimothymooney/chest-xray-pneumonia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-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Medical Imaging Databank of the Valencia Region. PadChest: A large chest x-ray image dataset with multi-label annotated reports:</a:t>
            </a:r>
            <a:r>
              <a:rPr lang="en-US" sz="105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1"/>
              </a:rPr>
              <a:t>https://bimcv.cipf.es/bimcv-projects/padchest/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original study was for a multi-class classifi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ation model (COVID-19, Non-COVID, and Normal), but we decided on a binary classification of COVID and non—COVID</a:t>
            </a:r>
            <a:r>
              <a:rPr lang="en-US"/>
              <a:t>.</a:t>
            </a:r>
            <a:r>
              <a:rPr lang="en-US"/>
              <a:t>The non-covid images included a combination of other lung diseases e.g.TB and; pneumonia and disease free images. Images were made available though a Google Drive - </a:t>
            </a:r>
            <a:r>
              <a:rPr lang="en-US" u="sng">
                <a:solidFill>
                  <a:schemeClr val="hlink"/>
                </a:solidFill>
                <a:hlinkClick r:id="rId22"/>
              </a:rPr>
              <a:t>https://drive.google.com/drive/folders/1B9TP--bwofXNBL-QCH5_Y1BbvZB_PBFZ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EDA Analysis: </a:t>
            </a:r>
            <a:r>
              <a:rPr lang="en-US"/>
              <a:t>Week 2,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with images there is not a significant amount of EDA that can be done, but randomly manually reviewing images is recommended</a:t>
            </a:r>
            <a:r>
              <a:rPr b="1" lang="en-US"/>
              <a:t> </a:t>
            </a:r>
            <a:r>
              <a:rPr lang="en-US"/>
              <a:t>especially with any augmentation or morphology that is used in model pipelines, to insure </a:t>
            </a:r>
            <a:r>
              <a:rPr lang="en-US"/>
              <a:t>quality of the image is preserved and that the is no ‘information loss’ due to poor transformations done to the images.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47k+ images from Kaggle, 33% Covid 67% non-Covid. Quality of some images appeared to have pre-processing augmentation although these do not appear to hinder model prediction.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were duplicates or there were X-rays of the same patient with miniscule differences. Care was taken to insure an equal </a:t>
            </a:r>
            <a:r>
              <a:rPr lang="en-US"/>
              <a:t>distribution</a:t>
            </a:r>
            <a:r>
              <a:rPr lang="en-US"/>
              <a:t> of images from each class was selected when training.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Pixel </a:t>
            </a:r>
            <a:r>
              <a:rPr lang="en-US"/>
              <a:t>distribution</a:t>
            </a:r>
            <a:r>
              <a:rPr lang="en-US"/>
              <a:t> for images were reviewed. Covid images had a higher intensity (average pixel value) than non-covid.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images to </a:t>
            </a:r>
            <a:r>
              <a:rPr lang="en-US"/>
              <a:t>the</a:t>
            </a:r>
            <a:r>
              <a:rPr lang="en-US"/>
              <a:t> human eye appear to be of very poor quality but when a sample of these images was run through the final app, model accuracy appeared to be unhindered.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Model Building and Evaluation:</a:t>
            </a:r>
            <a:r>
              <a:rPr b="1" lang="en-US"/>
              <a:t> </a:t>
            </a:r>
            <a:r>
              <a:rPr lang="en-US"/>
              <a:t>Week 2 to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Members</a:t>
            </a:r>
            <a:r>
              <a:rPr lang="en-US"/>
              <a:t> volunteered for the modelling tasks.  Interest was shown to work on custom models or transfer learning and; to work as part of team or solo.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Surveys were conducted with team members to establish their </a:t>
            </a:r>
            <a:r>
              <a:rPr lang="en-US"/>
              <a:t>preferences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Teams were created for those who wished to work in a team. Poles were done to co-ordinate meeting schedules to insure high as possible attendance rates.  Meeting notes and recordings were distributed accordingly.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 Learning models that were explored included </a:t>
            </a:r>
            <a:r>
              <a:rPr b="1" lang="en-US"/>
              <a:t>Resnet, Xception, VGG-19, MobileNetV2.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Xception was the most accurate with an even balance for scores across validation and final test set and was the model selected for the app.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team member built a custom model </a:t>
            </a:r>
            <a:r>
              <a:rPr lang="en-US"/>
              <a:t>which</a:t>
            </a:r>
            <a:r>
              <a:rPr lang="en-US"/>
              <a:t> came 2nd in the final accuracy test which is really </a:t>
            </a:r>
            <a:r>
              <a:rPr lang="en-US"/>
              <a:t>impressive</a:t>
            </a:r>
            <a:r>
              <a:rPr lang="en-US"/>
              <a:t> but it was not as balanced on val (94.4%) and test (97.1%) accuracy scores.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Web Deployment:</a:t>
            </a:r>
            <a:r>
              <a:rPr b="1" lang="en-US"/>
              <a:t> </a:t>
            </a:r>
            <a:r>
              <a:rPr lang="en-US"/>
              <a:t>Week 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simple and easy to use App was designed and deployed, it only requires the user to upload an image and prediction is automatic once the image is uploaded.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f3c8764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7f3c87640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f7546e9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CAVEAT! </a:t>
            </a:r>
            <a:r>
              <a:rPr lang="en-US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t is possible to </a:t>
            </a:r>
            <a:r>
              <a:rPr lang="en-US" sz="1200" u="sng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test positive for COVID-19</a:t>
            </a:r>
            <a:r>
              <a:rPr lang="en-US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and still </a:t>
            </a:r>
            <a:r>
              <a:rPr lang="en-US" sz="1200" u="sng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have a negative chest X-ray.</a:t>
            </a:r>
            <a:r>
              <a:rPr lang="en-US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This is because chest </a:t>
            </a:r>
            <a:r>
              <a:rPr lang="en-US" sz="1200" u="sng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X-rays are not as sensitive as other diagnostic tests, such as PCR tests,</a:t>
            </a:r>
            <a:r>
              <a:rPr lang="en-US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in detecting COVID-19.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Chest X-rays can only </a:t>
            </a:r>
            <a:r>
              <a:rPr lang="en-US" sz="1200" u="sng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detect the damage caused by the virus in the lungs</a:t>
            </a:r>
            <a:r>
              <a:rPr lang="en-US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, which </a:t>
            </a:r>
            <a:r>
              <a:rPr lang="en-US" sz="1200" u="sng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may not be present</a:t>
            </a:r>
            <a:r>
              <a:rPr lang="en-US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in all cases of COVID-19 e.g. early stage. 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A negative chest X-ray does not necessarily mean that someone is COVID-negative and should not be used as a primary diagnostic method for detection of Covid-19.</a:t>
            </a:r>
            <a:endParaRPr b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It would also be interesting to establish if the X-rays for covid patients show the presence of covid or if the covid was confined with PCR</a:t>
            </a:r>
            <a:endParaRPr b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g27f7546e96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7f711d65b9_0_23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g27f711d65b9_0_23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g27f711d65b9_0_2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f711d65b9_0_2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7f711d65b9_0_295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g27f711d65b9_0_29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27f711d65b9_0_29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27f711d65b9_0_29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f711d65b9_0_301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27f711d65b9_0_301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g27f711d65b9_0_30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7f711d65b9_0_30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27f711d65b9_0_30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f711d65b9_0_4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27f711d65b9_0_4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7f711d65b9_0_4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f711d65b9_0_42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7f711d65b9_0_4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27f711d65b9_0_4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7f711d65b9_0_4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7f711d65b9_0_4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f711d65b9_0_4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7f711d65b9_0_4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27f711d65b9_0_42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7f711d65b9_0_4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7f711d65b9_0_4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f711d65b9_0_43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7f711d65b9_0_43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27f711d65b9_0_43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27f711d65b9_0_43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7f711d65b9_0_43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f711d65b9_0_4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7f711d65b9_0_440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27f711d65b9_0_440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27f711d65b9_0_44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7f711d65b9_0_44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7f711d65b9_0_44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f711d65b9_0_4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7f711d65b9_0_447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27f711d65b9_0_447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27f711d65b9_0_447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27f711d65b9_0_447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27f711d65b9_0_44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7f711d65b9_0_44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7f711d65b9_0_44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f711d65b9_0_4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7f711d65b9_0_45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7f711d65b9_0_45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7f711d65b9_0_45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f711d65b9_0_46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7f711d65b9_0_46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27f711d65b9_0_46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27f711d65b9_0_46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7f711d65b9_0_46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7f711d65b9_0_46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7f711d65b9_0_24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g27f711d65b9_0_24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g27f711d65b9_0_24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27f711d65b9_0_24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g27f711d65b9_0_24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f711d65b9_0_46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7f711d65b9_0_46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7f711d65b9_0_46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27f711d65b9_0_46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7f711d65b9_0_46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7f711d65b9_0_46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f711d65b9_0_4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7f711d65b9_0_475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27f711d65b9_0_47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27f711d65b9_0_47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7f711d65b9_0_47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f711d65b9_0_481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7f711d65b9_0_481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27f711d65b9_0_48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7f711d65b9_0_48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27f711d65b9_0_48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7f711d65b9_0_2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27f711d65b9_0_24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g27f711d65b9_0_24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g27f711d65b9_0_24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g27f711d65b9_0_24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7f711d65b9_0_25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27f711d65b9_0_25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g27f711d65b9_0_25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g27f711d65b9_0_25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27f711d65b9_0_25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7f711d65b9_0_2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27f711d65b9_0_260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g27f711d65b9_0_260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g27f711d65b9_0_26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27f711d65b9_0_26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27f711d65b9_0_26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7f711d65b9_0_2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27f711d65b9_0_267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g27f711d65b9_0_267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g27f711d65b9_0_267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g27f711d65b9_0_267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g27f711d65b9_0_26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g27f711d65b9_0_26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27f711d65b9_0_26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7f711d65b9_0_2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g27f711d65b9_0_27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27f711d65b9_0_27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27f711d65b9_0_27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7f711d65b9_0_28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27f711d65b9_0_28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g27f711d65b9_0_28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g27f711d65b9_0_28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27f711d65b9_0_28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27f711d65b9_0_28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f711d65b9_0_28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27f711d65b9_0_28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g27f711d65b9_0_28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g27f711d65b9_0_28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27f711d65b9_0_28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7f711d65b9_0_28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7f711d65b9_0_2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g27f711d65b9_0_23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27f711d65b9_0_23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g27f711d65b9_0_23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g27f711d65b9_0_2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f711d65b9_0_4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27f711d65b9_0_41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7f711d65b9_0_4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27f711d65b9_0_4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27f711d65b9_0_4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hyperlink" Target="https://covid-app-omdena.streamlit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>
            <a:off x="0" y="8343900"/>
            <a:ext cx="11872109" cy="19431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1028700" y="9258300"/>
            <a:ext cx="700891" cy="91362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1"/>
          <p:cNvGrpSpPr/>
          <p:nvPr/>
        </p:nvGrpSpPr>
        <p:grpSpPr>
          <a:xfrm>
            <a:off x="14794853" y="407968"/>
            <a:ext cx="2548350" cy="661510"/>
            <a:chOff x="11952" y="0"/>
            <a:chExt cx="3397800" cy="882013"/>
          </a:xfrm>
        </p:grpSpPr>
        <p:sp>
          <p:nvSpPr>
            <p:cNvPr id="162" name="Google Shape;162;p1"/>
            <p:cNvSpPr/>
            <p:nvPr/>
          </p:nvSpPr>
          <p:spPr>
            <a:xfrm>
              <a:off x="860360" y="0"/>
              <a:ext cx="2537372" cy="671112"/>
            </a:xfrm>
            <a:custGeom>
              <a:rect b="b" l="l" r="r" t="t"/>
              <a:pathLst>
                <a:path extrusionOk="0" h="671112" w="253737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 txBox="1"/>
            <p:nvPr/>
          </p:nvSpPr>
          <p:spPr>
            <a:xfrm>
              <a:off x="11952" y="671113"/>
              <a:ext cx="33978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99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2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IMPACT HUB CHALLENGE</a:t>
              </a:r>
              <a:endParaRPr/>
            </a:p>
          </p:txBody>
        </p:sp>
      </p:grpSp>
      <p:sp>
        <p:nvSpPr>
          <p:cNvPr id="164" name="Google Shape;164;p1"/>
          <p:cNvSpPr txBox="1"/>
          <p:nvPr/>
        </p:nvSpPr>
        <p:spPr>
          <a:xfrm>
            <a:off x="2064114" y="9018905"/>
            <a:ext cx="92134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AFDFF"/>
                </a:solidFill>
                <a:latin typeface="Poppins"/>
                <a:ea typeface="Poppins"/>
                <a:cs typeface="Poppins"/>
                <a:sym typeface="Poppins"/>
              </a:rPr>
              <a:t>Omdena Myanmar Impact Hub Challenge</a:t>
            </a:r>
            <a:endParaRPr/>
          </a:p>
        </p:txBody>
      </p:sp>
      <p:pic>
        <p:nvPicPr>
          <p:cNvPr id="165" name="Google Shape;16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675" y="1152575"/>
            <a:ext cx="7191325" cy="71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 txBox="1"/>
          <p:nvPr/>
        </p:nvSpPr>
        <p:spPr>
          <a:xfrm>
            <a:off x="1028700" y="2994866"/>
            <a:ext cx="16230600" cy="25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COVID-19 Detection in Chest X-ray images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Deep Learning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29" l="0" r="-379" t="-149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9"/>
          <p:cNvSpPr txBox="1"/>
          <p:nvPr/>
        </p:nvSpPr>
        <p:spPr>
          <a:xfrm>
            <a:off x="10787945" y="5918359"/>
            <a:ext cx="6471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50" y="25"/>
            <a:ext cx="18288000" cy="10287000"/>
          </a:xfrm>
          <a:prstGeom prst="rect">
            <a:avLst/>
          </a:prstGeom>
          <a:solidFill>
            <a:schemeClr val="accent4">
              <a:alpha val="749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275" y="269700"/>
            <a:ext cx="9883176" cy="939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9"/>
          <p:cNvGrpSpPr/>
          <p:nvPr/>
        </p:nvGrpSpPr>
        <p:grpSpPr>
          <a:xfrm>
            <a:off x="14711000" y="8932200"/>
            <a:ext cx="2548350" cy="654365"/>
            <a:chOff x="0" y="0"/>
            <a:chExt cx="3397800" cy="872487"/>
          </a:xfrm>
        </p:grpSpPr>
        <p:sp>
          <p:nvSpPr>
            <p:cNvPr id="302" name="Google Shape;302;p9"/>
            <p:cNvSpPr/>
            <p:nvPr/>
          </p:nvSpPr>
          <p:spPr>
            <a:xfrm>
              <a:off x="860360" y="0"/>
              <a:ext cx="2537372" cy="671112"/>
            </a:xfrm>
            <a:custGeom>
              <a:rect b="b" l="l" r="r" t="t"/>
              <a:pathLst>
                <a:path extrusionOk="0" h="671112" w="253737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 txBox="1"/>
            <p:nvPr/>
          </p:nvSpPr>
          <p:spPr>
            <a:xfrm>
              <a:off x="0" y="661587"/>
              <a:ext cx="33978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99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2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IMPACT HUB CHALLENGE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924" l="0" r="0" t="-79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12243450" y="-2"/>
            <a:ext cx="8610600" cy="12115800"/>
          </a:xfrm>
          <a:prstGeom prst="rect">
            <a:avLst/>
          </a:prstGeom>
          <a:solidFill>
            <a:schemeClr val="accent4">
              <a:alpha val="7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16558409" y="9075577"/>
            <a:ext cx="700891" cy="91362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 txBox="1"/>
          <p:nvPr/>
        </p:nvSpPr>
        <p:spPr>
          <a:xfrm>
            <a:off x="1028700" y="8233410"/>
            <a:ext cx="8414458" cy="1024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AFDFF"/>
                </a:solidFill>
                <a:latin typeface="Poppins"/>
                <a:ea typeface="Poppins"/>
                <a:cs typeface="Poppins"/>
                <a:sym typeface="Poppins"/>
              </a:rPr>
              <a:t>Thank you! </a:t>
            </a:r>
            <a:endParaRPr/>
          </a:p>
        </p:txBody>
      </p:sp>
      <p:grpSp>
        <p:nvGrpSpPr>
          <p:cNvPr id="312" name="Google Shape;312;p15"/>
          <p:cNvGrpSpPr/>
          <p:nvPr/>
        </p:nvGrpSpPr>
        <p:grpSpPr>
          <a:xfrm>
            <a:off x="1028700" y="1403111"/>
            <a:ext cx="8414458" cy="6160998"/>
            <a:chOff x="0" y="-66675"/>
            <a:chExt cx="11219277" cy="8214663"/>
          </a:xfrm>
        </p:grpSpPr>
        <p:sp>
          <p:nvSpPr>
            <p:cNvPr id="313" name="Google Shape;313;p15"/>
            <p:cNvSpPr txBox="1"/>
            <p:nvPr/>
          </p:nvSpPr>
          <p:spPr>
            <a:xfrm>
              <a:off x="0" y="-66675"/>
              <a:ext cx="11219277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0" y="930423"/>
              <a:ext cx="11219277" cy="6227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5"/>
            <p:cNvSpPr txBox="1"/>
            <p:nvPr/>
          </p:nvSpPr>
          <p:spPr>
            <a:xfrm>
              <a:off x="0" y="2181225"/>
              <a:ext cx="11219277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5"/>
            <p:cNvSpPr txBox="1"/>
            <p:nvPr/>
          </p:nvSpPr>
          <p:spPr>
            <a:xfrm>
              <a:off x="0" y="3178323"/>
              <a:ext cx="11219277" cy="6227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5"/>
            <p:cNvSpPr txBox="1"/>
            <p:nvPr/>
          </p:nvSpPr>
          <p:spPr>
            <a:xfrm>
              <a:off x="0" y="4516153"/>
              <a:ext cx="11219277" cy="718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rgbClr val="FAFD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8" name="Google Shape;318;p15"/>
            <p:cNvSpPr txBox="1"/>
            <p:nvPr/>
          </p:nvSpPr>
          <p:spPr>
            <a:xfrm>
              <a:off x="0" y="5513250"/>
              <a:ext cx="11219277" cy="26347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Looking forward to collaborating</a:t>
              </a:r>
              <a:endParaRPr/>
            </a:p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 next projects</a:t>
              </a:r>
              <a:endParaRPr/>
            </a:p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FAFD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-Min Htet Myet</a:t>
              </a:r>
              <a:endParaRPr sz="2800">
                <a:solidFill>
                  <a:srgbClr val="FAFD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19" name="Google Shape;319;p15"/>
          <p:cNvSpPr txBox="1"/>
          <p:nvPr/>
        </p:nvSpPr>
        <p:spPr>
          <a:xfrm rot="5400000">
            <a:off x="14394253" y="4606669"/>
            <a:ext cx="5029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List of Collaborators:</a:t>
            </a:r>
            <a:endParaRPr/>
          </a:p>
        </p:txBody>
      </p:sp>
      <p:graphicFrame>
        <p:nvGraphicFramePr>
          <p:cNvPr id="320" name="Google Shape;320;p15"/>
          <p:cNvGraphicFramePr/>
          <p:nvPr/>
        </p:nvGraphicFramePr>
        <p:xfrm>
          <a:off x="13242797" y="728061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B2E9"/>
                    </a:gs>
                    <a:gs pos="35000">
                      <a:srgbClr val="D6CAED"/>
                    </a:gs>
                    <a:gs pos="100000">
                      <a:srgbClr val="EFE8FA"/>
                    </a:gs>
                  </a:gsLst>
                  <a:lin ang="16200000" scaled="0"/>
                </a:gradFill>
                <a:tableStyleId>{ADF6F5D9-8C81-496C-8174-1C1C220E5D68}</a:tableStyleId>
              </a:tblPr>
              <a:tblGrid>
                <a:gridCol w="3373675"/>
              </a:tblGrid>
              <a:tr h="7298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Min Htet Myet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Steven Yan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Asha Maheshwari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Prabhat Upadhyay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Pravesh Pradheep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Luke Gomm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Utkarsha Khanal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Vinayaga Moorthy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Daniel Adediran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Akash Rajput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José Zerna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Claren Ogira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Shahab Syed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Lemi Debela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Walid Hossain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Reza Mahmoudi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Isidre Munné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Insaf Hamdi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Mohamed Chahed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Garima Kapoor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Mohamed Mahmoud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Rohit Singh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Amol Shivle 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JC Mae Peroz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Marwan Ashraf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Yinka Okunola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Ardis Hakim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Dhekra Hajji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Nitha Kumar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Thenu Seelan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Walid Hossain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Yash Sethi</a:t>
                      </a:r>
                      <a:endParaRPr sz="1800"/>
                    </a:p>
                  </a:txBody>
                  <a:tcPr marT="2675" marB="2675" marR="4000" marL="400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29" l="0" r="-379" t="-149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>
              <a:alpha val="8549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-100" y="0"/>
            <a:ext cx="18288000" cy="15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Google Shape;174;p2"/>
          <p:cNvGrpSpPr/>
          <p:nvPr/>
        </p:nvGrpSpPr>
        <p:grpSpPr>
          <a:xfrm>
            <a:off x="405475" y="220796"/>
            <a:ext cx="8439625" cy="3005611"/>
            <a:chOff x="-1811533" y="-3151227"/>
            <a:chExt cx="11252833" cy="5752365"/>
          </a:xfrm>
        </p:grpSpPr>
        <p:sp>
          <p:nvSpPr>
            <p:cNvPr id="175" name="Google Shape;175;p2"/>
            <p:cNvSpPr txBox="1"/>
            <p:nvPr/>
          </p:nvSpPr>
          <p:spPr>
            <a:xfrm>
              <a:off x="-1811533" y="-3151227"/>
              <a:ext cx="9441300" cy="21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0" u="sng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THE PROBLEM:</a:t>
              </a:r>
              <a:endParaRPr/>
            </a:p>
          </p:txBody>
        </p:sp>
        <p:sp>
          <p:nvSpPr>
            <p:cNvPr id="176" name="Google Shape;176;p2"/>
            <p:cNvSpPr txBox="1"/>
            <p:nvPr/>
          </p:nvSpPr>
          <p:spPr>
            <a:xfrm>
              <a:off x="0" y="2070738"/>
              <a:ext cx="94413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"/>
          <p:cNvGrpSpPr/>
          <p:nvPr/>
        </p:nvGrpSpPr>
        <p:grpSpPr>
          <a:xfrm>
            <a:off x="14740979" y="535316"/>
            <a:ext cx="2548350" cy="654365"/>
            <a:chOff x="0" y="0"/>
            <a:chExt cx="3397800" cy="872487"/>
          </a:xfrm>
        </p:grpSpPr>
        <p:sp>
          <p:nvSpPr>
            <p:cNvPr id="178" name="Google Shape;178;p2"/>
            <p:cNvSpPr/>
            <p:nvPr/>
          </p:nvSpPr>
          <p:spPr>
            <a:xfrm>
              <a:off x="860360" y="0"/>
              <a:ext cx="2537372" cy="671112"/>
            </a:xfrm>
            <a:custGeom>
              <a:rect b="b" l="l" r="r" t="t"/>
              <a:pathLst>
                <a:path extrusionOk="0" h="671112" w="253737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"/>
            <p:cNvSpPr txBox="1"/>
            <p:nvPr/>
          </p:nvSpPr>
          <p:spPr>
            <a:xfrm>
              <a:off x="0" y="661587"/>
              <a:ext cx="33978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99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2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IMPACT HUB CHALLENGE</a:t>
              </a:r>
              <a:endParaRPr/>
            </a:p>
          </p:txBody>
        </p:sp>
      </p:grpSp>
      <p:sp>
        <p:nvSpPr>
          <p:cNvPr id="180" name="Google Shape;180;p2"/>
          <p:cNvSpPr txBox="1"/>
          <p:nvPr/>
        </p:nvSpPr>
        <p:spPr>
          <a:xfrm>
            <a:off x="1999350" y="2550225"/>
            <a:ext cx="14289300" cy="6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As one of the most effective tools for identifying COVID-19, chest X-rays have played a crucial role in diagnosing and monitoring the progression of the disease. However, the manual interpretation of these images by healthcare professionals can be time-consuming and subjective, often leading to delays in diagnosis and potential errors.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Unfortunately, healthcare systems in many parts of the world, including Myanmar, face resource constraints, limited access to specialized expertise, and a lack of sophisticated diagnostic tools. These challenges hinder the timely detection and appropriate management of respiratory diseases, leading to increased morbidity and mortality rates.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f26690061_0_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29" l="0" r="-379" t="-149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7f26690061_0_26"/>
          <p:cNvSpPr/>
          <p:nvPr/>
        </p:nvSpPr>
        <p:spPr>
          <a:xfrm>
            <a:off x="25" y="1411750"/>
            <a:ext cx="18288000" cy="8875200"/>
          </a:xfrm>
          <a:prstGeom prst="rect">
            <a:avLst/>
          </a:prstGeom>
          <a:solidFill>
            <a:schemeClr val="accent4">
              <a:alpha val="749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7f26690061_0_26"/>
          <p:cNvSpPr/>
          <p:nvPr/>
        </p:nvSpPr>
        <p:spPr>
          <a:xfrm>
            <a:off x="-100" y="0"/>
            <a:ext cx="18288000" cy="15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7f26690061_0_26"/>
          <p:cNvSpPr txBox="1"/>
          <p:nvPr/>
        </p:nvSpPr>
        <p:spPr>
          <a:xfrm>
            <a:off x="911700" y="2462225"/>
            <a:ext cx="15850800" cy="6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goal is to leverage deep learning techniques to . . . </a:t>
            </a:r>
            <a:endParaRPr b="1" sz="3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Char char="●"/>
            </a:pPr>
            <a:r>
              <a:rPr b="1"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an automated system capable of accurately detecting COVID-19.</a:t>
            </a:r>
            <a:endParaRPr b="1" sz="3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Char char="●"/>
            </a:pPr>
            <a:r>
              <a:rPr b="1"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Facilitate early detection and treatment</a:t>
            </a:r>
            <a:endParaRPr b="1" sz="3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Char char="●"/>
            </a:pPr>
            <a:r>
              <a:rPr b="1"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 Healthcare Outcomes</a:t>
            </a:r>
            <a:endParaRPr b="1" sz="3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Char char="●"/>
            </a:pPr>
            <a:r>
              <a:rPr b="1"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an Accessible Health Care Solution</a:t>
            </a:r>
            <a:endParaRPr b="1" sz="3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Char char="●"/>
            </a:pPr>
            <a:r>
              <a:rPr b="1"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Facilitate Knowledge Sharing and Education</a:t>
            </a:r>
            <a:endParaRPr b="1" sz="3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2125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EFF2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9" name="Google Shape;189;g27f26690061_0_26"/>
          <p:cNvSpPr txBox="1"/>
          <p:nvPr/>
        </p:nvSpPr>
        <p:spPr>
          <a:xfrm>
            <a:off x="911700" y="198896"/>
            <a:ext cx="708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 u="sng">
                <a:solidFill>
                  <a:srgbClr val="FAFDFF"/>
                </a:solidFill>
                <a:latin typeface="Poppins"/>
                <a:ea typeface="Poppins"/>
                <a:cs typeface="Poppins"/>
                <a:sym typeface="Poppins"/>
              </a:rPr>
              <a:t>Objective</a:t>
            </a:r>
            <a:r>
              <a:rPr b="1" lang="en-US" sz="6000" u="sng">
                <a:solidFill>
                  <a:srgbClr val="FAFD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6000"/>
          </a:p>
        </p:txBody>
      </p:sp>
      <p:grpSp>
        <p:nvGrpSpPr>
          <p:cNvPr id="190" name="Google Shape;190;g27f26690061_0_26"/>
          <p:cNvGrpSpPr/>
          <p:nvPr/>
        </p:nvGrpSpPr>
        <p:grpSpPr>
          <a:xfrm>
            <a:off x="14740979" y="535316"/>
            <a:ext cx="2548350" cy="654365"/>
            <a:chOff x="0" y="0"/>
            <a:chExt cx="3397800" cy="872487"/>
          </a:xfrm>
        </p:grpSpPr>
        <p:sp>
          <p:nvSpPr>
            <p:cNvPr id="191" name="Google Shape;191;g27f26690061_0_26"/>
            <p:cNvSpPr/>
            <p:nvPr/>
          </p:nvSpPr>
          <p:spPr>
            <a:xfrm>
              <a:off x="860360" y="0"/>
              <a:ext cx="2537372" cy="671112"/>
            </a:xfrm>
            <a:custGeom>
              <a:rect b="b" l="l" r="r" t="t"/>
              <a:pathLst>
                <a:path extrusionOk="0" h="671112" w="253737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g27f26690061_0_26"/>
            <p:cNvSpPr txBox="1"/>
            <p:nvPr/>
          </p:nvSpPr>
          <p:spPr>
            <a:xfrm>
              <a:off x="0" y="661587"/>
              <a:ext cx="33978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99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2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IMPACT HUB CHALLENGE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f711d65b9_0_398"/>
          <p:cNvSpPr/>
          <p:nvPr/>
        </p:nvSpPr>
        <p:spPr>
          <a:xfrm rot="-1111536">
            <a:off x="-926576" y="51392"/>
            <a:ext cx="18274851" cy="6044026"/>
          </a:xfrm>
          <a:custGeom>
            <a:rect b="b" l="l" r="r" t="t"/>
            <a:pathLst>
              <a:path extrusionOk="0" h="6048375" w="18288000">
                <a:moveTo>
                  <a:pt x="0" y="0"/>
                </a:moveTo>
                <a:lnTo>
                  <a:pt x="18288000" y="0"/>
                </a:lnTo>
                <a:lnTo>
                  <a:pt x="18288000" y="6048375"/>
                </a:lnTo>
                <a:lnTo>
                  <a:pt x="0" y="6048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7f711d65b9_0_398"/>
          <p:cNvSpPr/>
          <p:nvPr/>
        </p:nvSpPr>
        <p:spPr>
          <a:xfrm rot="-1111536">
            <a:off x="-1356912" y="-1041175"/>
            <a:ext cx="18274851" cy="6044026"/>
          </a:xfrm>
          <a:custGeom>
            <a:rect b="b" l="l" r="r" t="t"/>
            <a:pathLst>
              <a:path extrusionOk="0" h="6048375" w="18288000">
                <a:moveTo>
                  <a:pt x="0" y="0"/>
                </a:moveTo>
                <a:lnTo>
                  <a:pt x="18288000" y="0"/>
                </a:lnTo>
                <a:lnTo>
                  <a:pt x="18288000" y="6048375"/>
                </a:lnTo>
                <a:lnTo>
                  <a:pt x="0" y="6048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7f711d65b9_0_398"/>
          <p:cNvSpPr txBox="1"/>
          <p:nvPr/>
        </p:nvSpPr>
        <p:spPr>
          <a:xfrm>
            <a:off x="1401858" y="1009650"/>
            <a:ext cx="7580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EFF2F7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duration</a:t>
            </a:r>
            <a:endParaRPr/>
          </a:p>
          <a:p>
            <a:pPr indent="0" lvl="0" marL="0" marR="0" rtl="0" algn="l">
              <a:lnSpc>
                <a:spcPct val="1300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EFF2F7"/>
                </a:solidFill>
                <a:latin typeface="Poppins Light"/>
                <a:ea typeface="Poppins Light"/>
                <a:cs typeface="Poppins Light"/>
                <a:sym typeface="Poppins Light"/>
              </a:rPr>
              <a:t>8 weeks</a:t>
            </a:r>
            <a:endParaRPr/>
          </a:p>
        </p:txBody>
      </p:sp>
      <p:sp>
        <p:nvSpPr>
          <p:cNvPr id="200" name="Google Shape;200;g27f711d65b9_0_398"/>
          <p:cNvSpPr/>
          <p:nvPr/>
        </p:nvSpPr>
        <p:spPr>
          <a:xfrm>
            <a:off x="16558409" y="9166938"/>
            <a:ext cx="700800" cy="91500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g27f711d65b9_0_398"/>
          <p:cNvGrpSpPr/>
          <p:nvPr/>
        </p:nvGrpSpPr>
        <p:grpSpPr>
          <a:xfrm>
            <a:off x="6260750" y="7118033"/>
            <a:ext cx="10103400" cy="2139874"/>
            <a:chOff x="0" y="95250"/>
            <a:chExt cx="13471200" cy="2853165"/>
          </a:xfrm>
        </p:grpSpPr>
        <p:sp>
          <p:nvSpPr>
            <p:cNvPr id="202" name="Google Shape;202;g27f711d65b9_0_398"/>
            <p:cNvSpPr txBox="1"/>
            <p:nvPr/>
          </p:nvSpPr>
          <p:spPr>
            <a:xfrm>
              <a:off x="0" y="95250"/>
              <a:ext cx="13471200" cy="17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99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625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How we did it?</a:t>
              </a:r>
              <a:endParaRPr/>
            </a:p>
          </p:txBody>
        </p:sp>
        <p:sp>
          <p:nvSpPr>
            <p:cNvPr id="203" name="Google Shape;203;g27f711d65b9_0_398"/>
            <p:cNvSpPr txBox="1"/>
            <p:nvPr/>
          </p:nvSpPr>
          <p:spPr>
            <a:xfrm>
              <a:off x="774466" y="2291715"/>
              <a:ext cx="12369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TIMELINE OF TASKS</a:t>
              </a:r>
              <a:endParaRPr/>
            </a:p>
          </p:txBody>
        </p:sp>
      </p:grpSp>
      <p:grpSp>
        <p:nvGrpSpPr>
          <p:cNvPr id="204" name="Google Shape;204;g27f711d65b9_0_398"/>
          <p:cNvGrpSpPr/>
          <p:nvPr/>
        </p:nvGrpSpPr>
        <p:grpSpPr>
          <a:xfrm>
            <a:off x="468965" y="8606100"/>
            <a:ext cx="2548350" cy="654365"/>
            <a:chOff x="0" y="0"/>
            <a:chExt cx="3397800" cy="872487"/>
          </a:xfrm>
        </p:grpSpPr>
        <p:sp>
          <p:nvSpPr>
            <p:cNvPr id="205" name="Google Shape;205;g27f711d65b9_0_398"/>
            <p:cNvSpPr/>
            <p:nvPr/>
          </p:nvSpPr>
          <p:spPr>
            <a:xfrm>
              <a:off x="860360" y="0"/>
              <a:ext cx="2537372" cy="671112"/>
            </a:xfrm>
            <a:custGeom>
              <a:rect b="b" l="l" r="r" t="t"/>
              <a:pathLst>
                <a:path extrusionOk="0" h="671112" w="253737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g27f711d65b9_0_398"/>
            <p:cNvSpPr txBox="1"/>
            <p:nvPr/>
          </p:nvSpPr>
          <p:spPr>
            <a:xfrm>
              <a:off x="0" y="661587"/>
              <a:ext cx="33978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99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2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IMPACT HUB CHALLENGE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2760556" y="5978861"/>
            <a:ext cx="1368091" cy="1368091"/>
          </a:xfrm>
          <a:custGeom>
            <a:rect b="b" l="l" r="r" t="t"/>
            <a:pathLst>
              <a:path extrusionOk="0" h="1368091" w="1368091">
                <a:moveTo>
                  <a:pt x="0" y="0"/>
                </a:moveTo>
                <a:lnTo>
                  <a:pt x="1368090" y="0"/>
                </a:lnTo>
                <a:lnTo>
                  <a:pt x="1368090" y="1368090"/>
                </a:lnTo>
                <a:lnTo>
                  <a:pt x="0" y="1368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5"/>
          <p:cNvSpPr/>
          <p:nvPr/>
        </p:nvSpPr>
        <p:spPr>
          <a:xfrm>
            <a:off x="2276232" y="5520946"/>
            <a:ext cx="2336739" cy="1688683"/>
          </a:xfrm>
          <a:custGeom>
            <a:rect b="b" l="l" r="r" t="t"/>
            <a:pathLst>
              <a:path extrusionOk="0" h="1688683" w="2336739">
                <a:moveTo>
                  <a:pt x="0" y="0"/>
                </a:moveTo>
                <a:lnTo>
                  <a:pt x="2336738" y="0"/>
                </a:lnTo>
                <a:lnTo>
                  <a:pt x="2336738" y="1688683"/>
                </a:lnTo>
                <a:lnTo>
                  <a:pt x="0" y="1688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6413226" y="4447332"/>
            <a:ext cx="1368091" cy="1368091"/>
          </a:xfrm>
          <a:custGeom>
            <a:rect b="b" l="l" r="r" t="t"/>
            <a:pathLst>
              <a:path extrusionOk="0" h="1368091" w="1368091">
                <a:moveTo>
                  <a:pt x="0" y="0"/>
                </a:moveTo>
                <a:lnTo>
                  <a:pt x="1368091" y="0"/>
                </a:lnTo>
                <a:lnTo>
                  <a:pt x="1368091" y="1368091"/>
                </a:lnTo>
                <a:lnTo>
                  <a:pt x="0" y="1368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5925182" y="4020652"/>
            <a:ext cx="2344179" cy="1688683"/>
          </a:xfrm>
          <a:custGeom>
            <a:rect b="b" l="l" r="r" t="t"/>
            <a:pathLst>
              <a:path extrusionOk="0" h="1688683" w="2344179">
                <a:moveTo>
                  <a:pt x="0" y="0"/>
                </a:moveTo>
                <a:lnTo>
                  <a:pt x="2344179" y="0"/>
                </a:lnTo>
                <a:lnTo>
                  <a:pt x="2344179" y="1688684"/>
                </a:lnTo>
                <a:lnTo>
                  <a:pt x="0" y="168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10062783" y="2915804"/>
            <a:ext cx="1368091" cy="1368091"/>
          </a:xfrm>
          <a:custGeom>
            <a:rect b="b" l="l" r="r" t="t"/>
            <a:pathLst>
              <a:path extrusionOk="0" h="1368091" w="1368091">
                <a:moveTo>
                  <a:pt x="0" y="0"/>
                </a:moveTo>
                <a:lnTo>
                  <a:pt x="1368091" y="0"/>
                </a:lnTo>
                <a:lnTo>
                  <a:pt x="1368091" y="1368090"/>
                </a:lnTo>
                <a:lnTo>
                  <a:pt x="0" y="1368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9574132" y="2414702"/>
            <a:ext cx="2345393" cy="1688683"/>
          </a:xfrm>
          <a:custGeom>
            <a:rect b="b" l="l" r="r" t="t"/>
            <a:pathLst>
              <a:path extrusionOk="0" h="1688683" w="2345393">
                <a:moveTo>
                  <a:pt x="0" y="0"/>
                </a:moveTo>
                <a:lnTo>
                  <a:pt x="2345393" y="0"/>
                </a:lnTo>
                <a:lnTo>
                  <a:pt x="2345393" y="1688683"/>
                </a:lnTo>
                <a:lnTo>
                  <a:pt x="0" y="1688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13709566" y="1384275"/>
            <a:ext cx="1368091" cy="1368091"/>
          </a:xfrm>
          <a:custGeom>
            <a:rect b="b" l="l" r="r" t="t"/>
            <a:pathLst>
              <a:path extrusionOk="0" h="1368091" w="1368091">
                <a:moveTo>
                  <a:pt x="0" y="0"/>
                </a:moveTo>
                <a:lnTo>
                  <a:pt x="1368090" y="0"/>
                </a:lnTo>
                <a:lnTo>
                  <a:pt x="1368090" y="1368091"/>
                </a:lnTo>
                <a:lnTo>
                  <a:pt x="0" y="1368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13223082" y="849672"/>
            <a:ext cx="2341058" cy="1688683"/>
          </a:xfrm>
          <a:custGeom>
            <a:rect b="b" l="l" r="r" t="t"/>
            <a:pathLst>
              <a:path extrusionOk="0" h="1688683" w="2341058">
                <a:moveTo>
                  <a:pt x="0" y="0"/>
                </a:moveTo>
                <a:lnTo>
                  <a:pt x="2341058" y="0"/>
                </a:lnTo>
                <a:lnTo>
                  <a:pt x="2341058" y="1688683"/>
                </a:lnTo>
                <a:lnTo>
                  <a:pt x="0" y="1688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5146915" y="7542531"/>
            <a:ext cx="1950357" cy="1289257"/>
          </a:xfrm>
          <a:custGeom>
            <a:rect b="b" l="l" r="r" t="t"/>
            <a:pathLst>
              <a:path extrusionOk="0" h="1289257" w="1950357">
                <a:moveTo>
                  <a:pt x="0" y="0"/>
                </a:moveTo>
                <a:lnTo>
                  <a:pt x="1950356" y="0"/>
                </a:lnTo>
                <a:lnTo>
                  <a:pt x="1950356" y="1289257"/>
                </a:lnTo>
                <a:lnTo>
                  <a:pt x="0" y="1289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7951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8796472" y="5978861"/>
            <a:ext cx="1950357" cy="1289257"/>
          </a:xfrm>
          <a:custGeom>
            <a:rect b="b" l="l" r="r" t="t"/>
            <a:pathLst>
              <a:path extrusionOk="0" h="1289257" w="1950357">
                <a:moveTo>
                  <a:pt x="0" y="0"/>
                </a:moveTo>
                <a:lnTo>
                  <a:pt x="1950356" y="0"/>
                </a:lnTo>
                <a:lnTo>
                  <a:pt x="1950356" y="1289257"/>
                </a:lnTo>
                <a:lnTo>
                  <a:pt x="0" y="1289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7951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12667068" y="4420078"/>
            <a:ext cx="1950357" cy="1289257"/>
          </a:xfrm>
          <a:custGeom>
            <a:rect b="b" l="l" r="r" t="t"/>
            <a:pathLst>
              <a:path extrusionOk="0" h="1289257" w="1950357">
                <a:moveTo>
                  <a:pt x="0" y="0"/>
                </a:moveTo>
                <a:lnTo>
                  <a:pt x="1950357" y="0"/>
                </a:lnTo>
                <a:lnTo>
                  <a:pt x="1950357" y="1289258"/>
                </a:lnTo>
                <a:lnTo>
                  <a:pt x="0" y="1289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7951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-294751" y="10173370"/>
            <a:ext cx="18791173" cy="417760"/>
          </a:xfrm>
          <a:custGeom>
            <a:rect b="b" l="l" r="r" t="t"/>
            <a:pathLst>
              <a:path extrusionOk="0" h="152400" w="6855071">
                <a:moveTo>
                  <a:pt x="0" y="0"/>
                </a:moveTo>
                <a:lnTo>
                  <a:pt x="6855071" y="0"/>
                </a:lnTo>
                <a:lnTo>
                  <a:pt x="685507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4D4E8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 txBox="1"/>
          <p:nvPr/>
        </p:nvSpPr>
        <p:spPr>
          <a:xfrm>
            <a:off x="2276232" y="7299326"/>
            <a:ext cx="2336739" cy="41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Collection</a:t>
            </a:r>
            <a:endParaRPr/>
          </a:p>
        </p:txBody>
      </p:sp>
      <p:sp>
        <p:nvSpPr>
          <p:cNvPr id="225" name="Google Shape;225;p5"/>
          <p:cNvSpPr txBox="1"/>
          <p:nvPr/>
        </p:nvSpPr>
        <p:spPr>
          <a:xfrm>
            <a:off x="2276232" y="7930724"/>
            <a:ext cx="2788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Collect Data Sets </a:t>
            </a:r>
            <a:endParaRPr sz="20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from various sources merge them, and preprocess them and doublecheck</a:t>
            </a:r>
            <a:endParaRPr sz="20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26" name="Google Shape;226;p5"/>
          <p:cNvSpPr txBox="1"/>
          <p:nvPr/>
        </p:nvSpPr>
        <p:spPr>
          <a:xfrm>
            <a:off x="5925182" y="5767798"/>
            <a:ext cx="2026146" cy="41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EDA analysis</a:t>
            </a:r>
            <a:endParaRPr/>
          </a:p>
        </p:txBody>
      </p:sp>
      <p:sp>
        <p:nvSpPr>
          <p:cNvPr id="227" name="Google Shape;227;p5"/>
          <p:cNvSpPr txBox="1"/>
          <p:nvPr/>
        </p:nvSpPr>
        <p:spPr>
          <a:xfrm>
            <a:off x="5925182" y="6228762"/>
            <a:ext cx="27888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Uncovers insights from data, revealing patterns, outliers, and biases, aiding informed decision-making in various fields.</a:t>
            </a:r>
            <a:endParaRPr sz="20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28" name="Google Shape;228;p5"/>
          <p:cNvSpPr txBox="1"/>
          <p:nvPr/>
        </p:nvSpPr>
        <p:spPr>
          <a:xfrm>
            <a:off x="9538291" y="4299051"/>
            <a:ext cx="278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Model Building and Evaluation</a:t>
            </a:r>
            <a:endParaRPr sz="24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29" name="Google Shape;229;p5"/>
          <p:cNvSpPr txBox="1"/>
          <p:nvPr/>
        </p:nvSpPr>
        <p:spPr>
          <a:xfrm>
            <a:off x="13223082" y="2704741"/>
            <a:ext cx="2788687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App Deployment</a:t>
            </a:r>
            <a:endParaRPr/>
          </a:p>
        </p:txBody>
      </p:sp>
      <p:sp>
        <p:nvSpPr>
          <p:cNvPr id="230" name="Google Shape;230;p5"/>
          <p:cNvSpPr txBox="1"/>
          <p:nvPr/>
        </p:nvSpPr>
        <p:spPr>
          <a:xfrm>
            <a:off x="13223082" y="3370147"/>
            <a:ext cx="278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Finalize the project outcome and deploy model in a web app</a:t>
            </a:r>
            <a:endParaRPr sz="20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231" name="Google Shape;231;p5"/>
          <p:cNvGrpSpPr/>
          <p:nvPr/>
        </p:nvGrpSpPr>
        <p:grpSpPr>
          <a:xfrm>
            <a:off x="14393611" y="8505688"/>
            <a:ext cx="2548300" cy="652201"/>
            <a:chOff x="0" y="0"/>
            <a:chExt cx="3397733" cy="869601"/>
          </a:xfrm>
        </p:grpSpPr>
        <p:sp>
          <p:nvSpPr>
            <p:cNvPr id="232" name="Google Shape;232;p5"/>
            <p:cNvSpPr/>
            <p:nvPr/>
          </p:nvSpPr>
          <p:spPr>
            <a:xfrm>
              <a:off x="860360" y="0"/>
              <a:ext cx="2537372" cy="671112"/>
            </a:xfrm>
            <a:custGeom>
              <a:rect b="b" l="l" r="r" t="t"/>
              <a:pathLst>
                <a:path extrusionOk="0" h="671112" w="253737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 txBox="1"/>
            <p:nvPr/>
          </p:nvSpPr>
          <p:spPr>
            <a:xfrm>
              <a:off x="0" y="661587"/>
              <a:ext cx="3397733" cy="208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99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2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IMPACT HUB CHALLENGE</a:t>
              </a:r>
              <a:endParaRPr/>
            </a:p>
          </p:txBody>
        </p:sp>
      </p:grpSp>
      <p:sp>
        <p:nvSpPr>
          <p:cNvPr id="234" name="Google Shape;234;p5"/>
          <p:cNvSpPr txBox="1"/>
          <p:nvPr/>
        </p:nvSpPr>
        <p:spPr>
          <a:xfrm>
            <a:off x="8894000" y="5280899"/>
            <a:ext cx="3633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Different models with different architectures were built and evaluated.</a:t>
            </a:r>
            <a:endParaRPr sz="18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f3c876400_0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29" l="0" r="-379" t="-149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7f3c876400_0_0"/>
          <p:cNvSpPr/>
          <p:nvPr/>
        </p:nvSpPr>
        <p:spPr>
          <a:xfrm>
            <a:off x="25" y="1411750"/>
            <a:ext cx="18288000" cy="8875200"/>
          </a:xfrm>
          <a:prstGeom prst="rect">
            <a:avLst/>
          </a:prstGeom>
          <a:solidFill>
            <a:schemeClr val="accent4">
              <a:alpha val="749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g27f3c876400_0_0"/>
          <p:cNvGrpSpPr/>
          <p:nvPr/>
        </p:nvGrpSpPr>
        <p:grpSpPr>
          <a:xfrm>
            <a:off x="14730450" y="9165450"/>
            <a:ext cx="2548350" cy="654365"/>
            <a:chOff x="0" y="0"/>
            <a:chExt cx="3397800" cy="872487"/>
          </a:xfrm>
        </p:grpSpPr>
        <p:sp>
          <p:nvSpPr>
            <p:cNvPr id="242" name="Google Shape;242;g27f3c876400_0_0"/>
            <p:cNvSpPr/>
            <p:nvPr/>
          </p:nvSpPr>
          <p:spPr>
            <a:xfrm>
              <a:off x="860360" y="0"/>
              <a:ext cx="2537372" cy="671112"/>
            </a:xfrm>
            <a:custGeom>
              <a:rect b="b" l="l" r="r" t="t"/>
              <a:pathLst>
                <a:path extrusionOk="0" h="671112" w="253737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27f3c876400_0_0"/>
            <p:cNvSpPr txBox="1"/>
            <p:nvPr/>
          </p:nvSpPr>
          <p:spPr>
            <a:xfrm>
              <a:off x="0" y="661587"/>
              <a:ext cx="33978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99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2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IMPACT HUB CHALLENGE</a:t>
              </a:r>
              <a:endParaRPr/>
            </a:p>
          </p:txBody>
        </p:sp>
      </p:grpSp>
      <p:sp>
        <p:nvSpPr>
          <p:cNvPr id="244" name="Google Shape;244;g27f3c876400_0_0"/>
          <p:cNvSpPr/>
          <p:nvPr/>
        </p:nvSpPr>
        <p:spPr>
          <a:xfrm>
            <a:off x="-100" y="0"/>
            <a:ext cx="18288000" cy="15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7f3c876400_0_0"/>
          <p:cNvSpPr txBox="1"/>
          <p:nvPr/>
        </p:nvSpPr>
        <p:spPr>
          <a:xfrm>
            <a:off x="330450" y="242000"/>
            <a:ext cx="173898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7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 u="sng">
                <a:solidFill>
                  <a:srgbClr val="FAFDFF"/>
                </a:solidFill>
                <a:latin typeface="Poppins"/>
                <a:ea typeface="Poppins"/>
                <a:cs typeface="Poppins"/>
                <a:sym typeface="Poppins"/>
              </a:rPr>
              <a:t>Best model:</a:t>
            </a:r>
            <a:endParaRPr sz="6000">
              <a:solidFill>
                <a:srgbClr val="FAFD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99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best model was created by </a:t>
            </a: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Lemi Debela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using </a:t>
            </a: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Xception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transfer learning with an additional GlobalAveragePooling layer before the final dense layer for classification.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last 50 layers of Xception were trained. 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 Learning Rate Scheduler was used with a custom decay rate of </a:t>
            </a: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1e-8 * 10 ** (epoch/10)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6" name="Google Shape;246;g27f3c87640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00" y="4417063"/>
            <a:ext cx="8757799" cy="448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g27f3c876400_0_0"/>
          <p:cNvGraphicFramePr/>
          <p:nvPr/>
        </p:nvGraphicFramePr>
        <p:xfrm>
          <a:off x="9564000" y="458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{C1AEA11E-B323-42C8-AE83-3E9D922C47FE}</a:tableStyleId>
              </a:tblPr>
              <a:tblGrid>
                <a:gridCol w="1767325"/>
                <a:gridCol w="1495175"/>
                <a:gridCol w="1631250"/>
                <a:gridCol w="1631250"/>
                <a:gridCol w="1631250"/>
              </a:tblGrid>
              <a:tr h="67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Precision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Recall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f1-score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Support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0.99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0.99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7927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0.92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0.90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0.91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1081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0.98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9208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Macro avg.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0.95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0.95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0.95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9208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Weighted avg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9208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" name="Google Shape;248;g27f3c876400_0_0"/>
          <p:cNvSpPr txBox="1"/>
          <p:nvPr/>
        </p:nvSpPr>
        <p:spPr>
          <a:xfrm>
            <a:off x="9612525" y="3866188"/>
            <a:ext cx="805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rgbClr val="FAFDFF"/>
                </a:solidFill>
                <a:latin typeface="Poppins"/>
                <a:ea typeface="Poppins"/>
                <a:cs typeface="Poppins"/>
                <a:sym typeface="Poppins"/>
              </a:rPr>
              <a:t>Classification report:</a:t>
            </a:r>
            <a:endParaRPr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29" l="0" r="-379" t="-149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0" y="1549800"/>
            <a:ext cx="18288000" cy="8881200"/>
          </a:xfrm>
          <a:prstGeom prst="rect">
            <a:avLst/>
          </a:prstGeom>
          <a:solidFill>
            <a:schemeClr val="accent4">
              <a:alpha val="749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-100" y="0"/>
            <a:ext cx="18288000" cy="15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6"/>
          <p:cNvGrpSpPr/>
          <p:nvPr/>
        </p:nvGrpSpPr>
        <p:grpSpPr>
          <a:xfrm>
            <a:off x="255303" y="1549799"/>
            <a:ext cx="8317172" cy="8070720"/>
            <a:chOff x="-996834" y="671967"/>
            <a:chExt cx="9187200" cy="12420314"/>
          </a:xfrm>
        </p:grpSpPr>
        <p:sp>
          <p:nvSpPr>
            <p:cNvPr id="257" name="Google Shape;257;p6"/>
            <p:cNvSpPr txBox="1"/>
            <p:nvPr/>
          </p:nvSpPr>
          <p:spPr>
            <a:xfrm>
              <a:off x="-953039" y="1887882"/>
              <a:ext cx="9099600" cy="112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My </a:t>
              </a:r>
              <a:r>
                <a:rPr b="1" lang="en-US" sz="2150" u="sng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best performing model 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was with </a:t>
              </a:r>
              <a:r>
                <a:rPr b="1" lang="en-US" sz="2150" u="sng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VGG-19.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I opted to </a:t>
              </a:r>
              <a:r>
                <a:rPr b="1" lang="en-US" sz="2150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train the final 6 layers 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within VGG-19 and added </a:t>
              </a:r>
              <a:r>
                <a:rPr b="1" lang="en-US" sz="2150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3 custom dense layers (1024, 512, 64)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before the final dense layer for the classification.  I used a learning rate scheduler with a decay rate, utilized the ema_momentum and set epsilon to 0.1 in the Adam Optimizer as per research. </a:t>
              </a:r>
              <a:endParaRPr sz="2150">
                <a:solidFill>
                  <a:srgbClr val="FAFD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50">
                <a:solidFill>
                  <a:srgbClr val="FAFD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 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opted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to do combine </a:t>
              </a:r>
              <a:r>
                <a:rPr b="1" lang="en-US" sz="2150" u="sng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Top Hat and Bottom Hat (Black Hat,</a:t>
              </a:r>
              <a:r>
                <a:rPr b="1" lang="en-US" sz="2150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  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with</a:t>
              </a:r>
              <a:r>
                <a:rPr b="1" lang="en-US" sz="2150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lang="en-US" sz="2150" u="sng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Contrast Limited Adaptive Histogram Equalization (CLAHE)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to enhance the images and then added </a:t>
              </a:r>
              <a:r>
                <a:rPr b="1" lang="en-US" sz="2150" u="sng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Gaussian blur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to lift the areas in the x-ray where covid existed. </a:t>
              </a:r>
              <a:r>
                <a:rPr lang="en-US" sz="2150" u="sng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 additinal augmentation 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was used.</a:t>
              </a:r>
              <a:endParaRPr sz="2150">
                <a:solidFill>
                  <a:srgbClr val="FAFD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50">
                <a:solidFill>
                  <a:srgbClr val="FAFD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The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model achieved a val_accuracy of </a:t>
              </a:r>
              <a:r>
                <a:rPr b="1" lang="en-US" sz="2150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96.8% 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and a final accuracy on a blind </a:t>
              </a:r>
              <a:r>
                <a:rPr b="1" lang="en-US" sz="2150" u="sng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test data set</a:t>
              </a:r>
              <a:r>
                <a:rPr lang="en-US" sz="2150">
                  <a:solidFill>
                    <a:srgbClr val="FAFD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of </a:t>
              </a:r>
              <a:r>
                <a:rPr b="1" lang="en-US" sz="2150" u="sng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98%. </a:t>
              </a:r>
              <a:endParaRPr b="1" sz="2150" u="sng">
                <a:solidFill>
                  <a:srgbClr val="FAFD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50">
                <a:solidFill>
                  <a:srgbClr val="FAFD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8" name="Google Shape;258;p6"/>
            <p:cNvSpPr txBox="1"/>
            <p:nvPr/>
          </p:nvSpPr>
          <p:spPr>
            <a:xfrm>
              <a:off x="-996834" y="671967"/>
              <a:ext cx="91872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 u="sng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Luke Gomm: VGG-19</a:t>
              </a:r>
              <a:endParaRPr u="sng"/>
            </a:p>
          </p:txBody>
        </p:sp>
      </p:grpSp>
      <p:grpSp>
        <p:nvGrpSpPr>
          <p:cNvPr id="259" name="Google Shape;259;p6"/>
          <p:cNvGrpSpPr/>
          <p:nvPr/>
        </p:nvGrpSpPr>
        <p:grpSpPr>
          <a:xfrm>
            <a:off x="41175" y="390150"/>
            <a:ext cx="22020877" cy="9552479"/>
            <a:chOff x="-10821469" y="-12263145"/>
            <a:chExt cx="29361169" cy="14761983"/>
          </a:xfrm>
        </p:grpSpPr>
        <p:sp>
          <p:nvSpPr>
            <p:cNvPr id="260" name="Google Shape;260;p6"/>
            <p:cNvSpPr txBox="1"/>
            <p:nvPr/>
          </p:nvSpPr>
          <p:spPr>
            <a:xfrm>
              <a:off x="-10821469" y="-12263145"/>
              <a:ext cx="18539700" cy="11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5000">
                  <a:solidFill>
                    <a:srgbClr val="FAFDFF"/>
                  </a:solidFill>
                  <a:latin typeface="Poppins"/>
                  <a:ea typeface="Poppins"/>
                  <a:cs typeface="Poppins"/>
                  <a:sym typeface="Poppins"/>
                </a:rPr>
                <a:t>Alternative Architectures:</a:t>
              </a:r>
              <a:endParaRPr sz="3200"/>
            </a:p>
          </p:txBody>
        </p:sp>
        <p:sp>
          <p:nvSpPr>
            <p:cNvPr id="261" name="Google Shape;261;p6"/>
            <p:cNvSpPr txBox="1"/>
            <p:nvPr/>
          </p:nvSpPr>
          <p:spPr>
            <a:xfrm>
              <a:off x="0" y="2070738"/>
              <a:ext cx="185397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6"/>
          <p:cNvGrpSpPr/>
          <p:nvPr/>
        </p:nvGrpSpPr>
        <p:grpSpPr>
          <a:xfrm>
            <a:off x="14606367" y="588300"/>
            <a:ext cx="2548350" cy="654365"/>
            <a:chOff x="0" y="0"/>
            <a:chExt cx="3397800" cy="872487"/>
          </a:xfrm>
        </p:grpSpPr>
        <p:sp>
          <p:nvSpPr>
            <p:cNvPr id="263" name="Google Shape;263;p6"/>
            <p:cNvSpPr/>
            <p:nvPr/>
          </p:nvSpPr>
          <p:spPr>
            <a:xfrm>
              <a:off x="860360" y="0"/>
              <a:ext cx="2537372" cy="671112"/>
            </a:xfrm>
            <a:custGeom>
              <a:rect b="b" l="l" r="r" t="t"/>
              <a:pathLst>
                <a:path extrusionOk="0" h="671112" w="253737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"/>
            <p:cNvSpPr txBox="1"/>
            <p:nvPr/>
          </p:nvSpPr>
          <p:spPr>
            <a:xfrm>
              <a:off x="0" y="661587"/>
              <a:ext cx="33978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99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2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IMPACT HUB CHALLENGE</a:t>
              </a:r>
              <a:endParaRPr/>
            </a:p>
          </p:txBody>
        </p:sp>
      </p:grpSp>
      <p:graphicFrame>
        <p:nvGraphicFramePr>
          <p:cNvPr id="265" name="Google Shape;265;p6"/>
          <p:cNvGraphicFramePr/>
          <p:nvPr/>
        </p:nvGraphicFramePr>
        <p:xfrm>
          <a:off x="9660925" y="246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{C1AEA11E-B323-42C8-AE83-3E9D922C47FE}</a:tableStyleId>
              </a:tblPr>
              <a:tblGrid>
                <a:gridCol w="1576850"/>
                <a:gridCol w="1576850"/>
                <a:gridCol w="1576850"/>
                <a:gridCol w="1576850"/>
                <a:gridCol w="1576850"/>
              </a:tblGrid>
              <a:tr h="69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Precision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Recall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f1-score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Support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0.99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0.99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0.99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7927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0.93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0.94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0.93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1281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0.98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9208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Macro avg.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0.96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0.96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0.96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9208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Weighted avg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0.98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9208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6" name="Google Shape;266;p6"/>
          <p:cNvSpPr txBox="1"/>
          <p:nvPr/>
        </p:nvSpPr>
        <p:spPr>
          <a:xfrm>
            <a:off x="9660900" y="1693713"/>
            <a:ext cx="788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rgbClr val="FAFDFF"/>
                </a:solidFill>
                <a:latin typeface="Poppins"/>
                <a:ea typeface="Poppins"/>
                <a:cs typeface="Poppins"/>
                <a:sym typeface="Poppins"/>
              </a:rPr>
              <a:t>Classification report:</a:t>
            </a:r>
            <a:endParaRPr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f7546e968_0_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29" l="0" r="-379" t="-149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7f7546e968_0_2"/>
          <p:cNvSpPr/>
          <p:nvPr/>
        </p:nvSpPr>
        <p:spPr>
          <a:xfrm>
            <a:off x="25" y="1411750"/>
            <a:ext cx="18288000" cy="8875200"/>
          </a:xfrm>
          <a:prstGeom prst="rect">
            <a:avLst/>
          </a:prstGeom>
          <a:solidFill>
            <a:schemeClr val="accent4">
              <a:alpha val="749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g27f7546e968_0_2"/>
          <p:cNvGrpSpPr/>
          <p:nvPr/>
        </p:nvGrpSpPr>
        <p:grpSpPr>
          <a:xfrm>
            <a:off x="14711000" y="8932200"/>
            <a:ext cx="2548350" cy="654365"/>
            <a:chOff x="0" y="0"/>
            <a:chExt cx="3397800" cy="872487"/>
          </a:xfrm>
        </p:grpSpPr>
        <p:sp>
          <p:nvSpPr>
            <p:cNvPr id="274" name="Google Shape;274;g27f7546e968_0_2"/>
            <p:cNvSpPr/>
            <p:nvPr/>
          </p:nvSpPr>
          <p:spPr>
            <a:xfrm>
              <a:off x="860360" y="0"/>
              <a:ext cx="2537372" cy="671112"/>
            </a:xfrm>
            <a:custGeom>
              <a:rect b="b" l="l" r="r" t="t"/>
              <a:pathLst>
                <a:path extrusionOk="0" h="671112" w="253737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g27f7546e968_0_2"/>
            <p:cNvSpPr txBox="1"/>
            <p:nvPr/>
          </p:nvSpPr>
          <p:spPr>
            <a:xfrm>
              <a:off x="0" y="661587"/>
              <a:ext cx="33978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99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2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IMPACT HUB CHALLENGE</a:t>
              </a:r>
              <a:endParaRPr/>
            </a:p>
          </p:txBody>
        </p:sp>
      </p:grpSp>
      <p:sp>
        <p:nvSpPr>
          <p:cNvPr id="276" name="Google Shape;276;g27f7546e968_0_2"/>
          <p:cNvSpPr txBox="1"/>
          <p:nvPr/>
        </p:nvSpPr>
        <p:spPr>
          <a:xfrm>
            <a:off x="10787945" y="5918359"/>
            <a:ext cx="6471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7f7546e968_0_2"/>
          <p:cNvSpPr/>
          <p:nvPr/>
        </p:nvSpPr>
        <p:spPr>
          <a:xfrm>
            <a:off x="-100" y="0"/>
            <a:ext cx="18288000" cy="15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7f7546e968_0_2"/>
          <p:cNvSpPr txBox="1"/>
          <p:nvPr/>
        </p:nvSpPr>
        <p:spPr>
          <a:xfrm>
            <a:off x="451525" y="386725"/>
            <a:ext cx="16063800" cy="6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7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 u="sng">
                <a:solidFill>
                  <a:srgbClr val="FAFDFF"/>
                </a:solidFill>
                <a:latin typeface="Poppins"/>
                <a:ea typeface="Poppins"/>
                <a:cs typeface="Poppins"/>
                <a:sym typeface="Poppins"/>
              </a:rPr>
              <a:t>Conclusions:</a:t>
            </a:r>
            <a:endParaRPr sz="6000">
              <a:solidFill>
                <a:srgbClr val="FAFD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99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 accuracy of 96.6% is commendable but ideally one greater than 98% is desirable which, could be achieved by the following:</a:t>
            </a:r>
            <a:endParaRPr sz="3699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99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3486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99"/>
              <a:buFont typeface="Poppins"/>
              <a:buChar char="●"/>
            </a:pPr>
            <a:r>
              <a:rPr lang="en-US" sz="3699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Additional time committed to hyper parameter tuning</a:t>
            </a:r>
            <a:endParaRPr sz="3699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3486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99"/>
              <a:buFont typeface="Poppins"/>
              <a:buChar char="●"/>
            </a:pPr>
            <a:r>
              <a:rPr lang="en-US" sz="3699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Additional research and parameter tuning on Image Enhancement Techniques </a:t>
            </a:r>
            <a:endParaRPr sz="3699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3486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99"/>
              <a:buFont typeface="Poppins"/>
              <a:buChar char="●"/>
            </a:pPr>
            <a:r>
              <a:rPr lang="en-US" sz="3699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Applying a lung segmentation masking algorithm (e.g. unet) to the images to isolate the lungs</a:t>
            </a:r>
            <a:endParaRPr sz="3699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3486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99"/>
              <a:buFont typeface="Poppins"/>
              <a:buChar char="●"/>
            </a:pPr>
            <a:r>
              <a:rPr lang="en-US" sz="3699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use of GPUs to expedite training and testing processes</a:t>
            </a:r>
            <a:endParaRPr sz="3699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28" l="0" r="-376" t="-1497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-100" y="0"/>
            <a:ext cx="18288000" cy="15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25" y="1549800"/>
            <a:ext cx="18288000" cy="8737200"/>
          </a:xfrm>
          <a:prstGeom prst="rect">
            <a:avLst/>
          </a:prstGeom>
          <a:solidFill>
            <a:schemeClr val="accent4">
              <a:alpha val="7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7"/>
          <p:cNvGrpSpPr/>
          <p:nvPr/>
        </p:nvGrpSpPr>
        <p:grpSpPr>
          <a:xfrm>
            <a:off x="14711000" y="8932200"/>
            <a:ext cx="2548300" cy="652201"/>
            <a:chOff x="0" y="0"/>
            <a:chExt cx="3397733" cy="869601"/>
          </a:xfrm>
        </p:grpSpPr>
        <p:sp>
          <p:nvSpPr>
            <p:cNvPr id="287" name="Google Shape;287;p7"/>
            <p:cNvSpPr/>
            <p:nvPr/>
          </p:nvSpPr>
          <p:spPr>
            <a:xfrm>
              <a:off x="860360" y="0"/>
              <a:ext cx="2537372" cy="671112"/>
            </a:xfrm>
            <a:custGeom>
              <a:rect b="b" l="l" r="r" t="t"/>
              <a:pathLst>
                <a:path extrusionOk="0" h="671112" w="253737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7"/>
            <p:cNvSpPr txBox="1"/>
            <p:nvPr/>
          </p:nvSpPr>
          <p:spPr>
            <a:xfrm>
              <a:off x="0" y="661587"/>
              <a:ext cx="3397733" cy="208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99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28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IMPACT HUB CHALLENGE</a:t>
              </a:r>
              <a:endParaRPr/>
            </a:p>
          </p:txBody>
        </p:sp>
      </p:grpSp>
      <p:sp>
        <p:nvSpPr>
          <p:cNvPr id="289" name="Google Shape;289;p7"/>
          <p:cNvSpPr txBox="1"/>
          <p:nvPr/>
        </p:nvSpPr>
        <p:spPr>
          <a:xfrm>
            <a:off x="10787945" y="5918359"/>
            <a:ext cx="647135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7"/>
          <p:cNvPicPr preferRelativeResize="0"/>
          <p:nvPr/>
        </p:nvPicPr>
        <p:blipFill rotWithShape="1">
          <a:blip r:embed="rId5">
            <a:alphaModFix/>
          </a:blip>
          <a:srcRect b="0" l="3170" r="-3170" t="0"/>
          <a:stretch/>
        </p:blipFill>
        <p:spPr>
          <a:xfrm>
            <a:off x="878150" y="3133088"/>
            <a:ext cx="851535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"/>
          <p:cNvSpPr txBox="1"/>
          <p:nvPr/>
        </p:nvSpPr>
        <p:spPr>
          <a:xfrm>
            <a:off x="417450" y="241021"/>
            <a:ext cx="708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 u="sng">
                <a:solidFill>
                  <a:srgbClr val="FAFDFF"/>
                </a:solidFill>
                <a:latin typeface="Poppins"/>
                <a:ea typeface="Poppins"/>
                <a:cs typeface="Poppins"/>
                <a:sym typeface="Poppins"/>
              </a:rPr>
              <a:t>Outcome:</a:t>
            </a:r>
            <a:endParaRPr sz="6000"/>
          </a:p>
        </p:txBody>
      </p:sp>
      <p:sp>
        <p:nvSpPr>
          <p:cNvPr id="292" name="Google Shape;292;p7"/>
          <p:cNvSpPr txBox="1"/>
          <p:nvPr/>
        </p:nvSpPr>
        <p:spPr>
          <a:xfrm>
            <a:off x="1036825" y="4589400"/>
            <a:ext cx="13075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Interactive </a:t>
            </a:r>
            <a:r>
              <a:rPr lang="en-US" sz="3699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app</a:t>
            </a:r>
            <a:r>
              <a:rPr lang="en-US" sz="3699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for COVID-19 X-ray detection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ThinkPad E130</dc:creator>
</cp:coreProperties>
</file>